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tags/tag6.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31"/>
  </p:notesMasterIdLst>
  <p:sldIdLst>
    <p:sldId id="256" r:id="rId3"/>
    <p:sldId id="331" r:id="rId4"/>
    <p:sldId id="332" r:id="rId5"/>
    <p:sldId id="386" r:id="rId6"/>
    <p:sldId id="378" r:id="rId7"/>
    <p:sldId id="333" r:id="rId8"/>
    <p:sldId id="356" r:id="rId9"/>
    <p:sldId id="357" r:id="rId10"/>
    <p:sldId id="358" r:id="rId11"/>
    <p:sldId id="337" r:id="rId12"/>
    <p:sldId id="359" r:id="rId13"/>
    <p:sldId id="339" r:id="rId14"/>
    <p:sldId id="360" r:id="rId15"/>
    <p:sldId id="341" r:id="rId16"/>
    <p:sldId id="370" r:id="rId17"/>
    <p:sldId id="371" r:id="rId18"/>
    <p:sldId id="361" r:id="rId19"/>
    <p:sldId id="362" r:id="rId20"/>
    <p:sldId id="364" r:id="rId21"/>
    <p:sldId id="379" r:id="rId22"/>
    <p:sldId id="352" r:id="rId23"/>
    <p:sldId id="380" r:id="rId24"/>
    <p:sldId id="381" r:id="rId25"/>
    <p:sldId id="382" r:id="rId26"/>
    <p:sldId id="383" r:id="rId27"/>
    <p:sldId id="373" r:id="rId28"/>
    <p:sldId id="384" r:id="rId29"/>
    <p:sldId id="385"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31"/>
            <p14:sldId id="332"/>
            <p14:sldId id="386"/>
            <p14:sldId id="378"/>
            <p14:sldId id="333"/>
            <p14:sldId id="356"/>
            <p14:sldId id="357"/>
            <p14:sldId id="358"/>
            <p14:sldId id="337"/>
            <p14:sldId id="359"/>
            <p14:sldId id="339"/>
            <p14:sldId id="360"/>
            <p14:sldId id="341"/>
            <p14:sldId id="370"/>
            <p14:sldId id="371"/>
            <p14:sldId id="361"/>
            <p14:sldId id="362"/>
            <p14:sldId id="364"/>
            <p14:sldId id="379"/>
            <p14:sldId id="352"/>
            <p14:sldId id="380"/>
            <p14:sldId id="381"/>
            <p14:sldId id="382"/>
            <p14:sldId id="383"/>
            <p14:sldId id="373"/>
            <p14:sldId id="384"/>
            <p14:sldId id="385"/>
          </p14:sldIdLst>
        </p14:section>
        <p14:section name="Untitled Section" id="{0F1CB131-A6BD-43D0-B8D4-1F27CEF7A05E}">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6FA"/>
    <a:srgbClr val="EFF2F7"/>
    <a:srgbClr val="E3E8F1"/>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79" autoAdjust="0"/>
    <p:restoredTop sz="86420" autoAdjust="0"/>
  </p:normalViewPr>
  <p:slideViewPr>
    <p:cSldViewPr>
      <p:cViewPr>
        <p:scale>
          <a:sx n="70" d="100"/>
          <a:sy n="70" d="100"/>
        </p:scale>
        <p:origin x="-1152" y="-72"/>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19/9/2022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390296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1196630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29055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1651413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183245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170190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2379978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19274721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899936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355370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1945714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77912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1247234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26615210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535044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1409570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157688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30797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91284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3698608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2620962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4101086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19.09.2022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88266456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19.09.2022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347375338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19.09.2022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65934988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79EE6A-5025-4CF1-AF60-0BB365717CDB}" type="datetimeFigureOut">
              <a:rPr lang="ru-RU" smtClean="0"/>
              <a:t>19.09.2022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24370175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79EE6A-5025-4CF1-AF60-0BB365717CDB}" type="datetimeFigureOut">
              <a:rPr lang="ru-RU" smtClean="0"/>
              <a:t>19.09.2022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6331577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79EE6A-5025-4CF1-AF60-0BB365717CDB}" type="datetimeFigureOut">
              <a:rPr lang="ru-RU" smtClean="0"/>
              <a:t>19.09.2022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285323095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79EE6A-5025-4CF1-AF60-0BB365717CDB}" type="datetimeFigureOut">
              <a:rPr lang="ru-RU" smtClean="0"/>
              <a:t>19.09.2022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150410087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79EE6A-5025-4CF1-AF60-0BB365717CDB}" type="datetimeFigureOut">
              <a:rPr lang="ru-RU" smtClean="0"/>
              <a:t>19.09.2022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69338609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79EE6A-5025-4CF1-AF60-0BB365717CDB}" type="datetimeFigureOut">
              <a:rPr lang="ru-RU" smtClean="0"/>
              <a:t>19.09.2022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297158261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79EE6A-5025-4CF1-AF60-0BB365717CDB}" type="datetimeFigureOut">
              <a:rPr lang="ru-RU" smtClean="0"/>
              <a:t>19.09.2022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331917438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79EE6A-5025-4CF1-AF60-0BB365717CDB}" type="datetimeFigureOut">
              <a:rPr lang="ru-RU" smtClean="0"/>
              <a:t>19.09.2022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D591115-F017-49E1-99E3-4AD266876CD8}" type="slidenum">
              <a:rPr lang="ru-RU" smtClean="0"/>
              <a:t>‹#›</a:t>
            </a:fld>
            <a:endParaRPr lang="ru-RU"/>
          </a:p>
        </p:txBody>
      </p:sp>
    </p:spTree>
    <p:extLst>
      <p:ext uri="{BB962C8B-B14F-4D97-AF65-F5344CB8AC3E}">
        <p14:creationId xmlns:p14="http://schemas.microsoft.com/office/powerpoint/2010/main" val="427598796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9EE6A-5025-4CF1-AF60-0BB365717CDB}" type="datetimeFigureOut">
              <a:rPr lang="ru-RU" smtClean="0"/>
              <a:t>19.09.2022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591115-F017-49E1-99E3-4AD266876CD8}" type="slidenum">
              <a:rPr lang="ru-RU" smtClean="0"/>
              <a:t>‹#›</a:t>
            </a:fld>
            <a:endParaRPr lang="ru-RU"/>
          </a:p>
        </p:txBody>
      </p:sp>
    </p:spTree>
    <p:extLst>
      <p:ext uri="{BB962C8B-B14F-4D97-AF65-F5344CB8AC3E}">
        <p14:creationId xmlns:p14="http://schemas.microsoft.com/office/powerpoint/2010/main" val="224634067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Lecture 3: </a:t>
            </a:r>
            <a:r>
              <a:rPr lang="en-GB" sz="2800" dirty="0" smtClean="0">
                <a:solidFill>
                  <a:schemeClr val="tx1"/>
                </a:solidFill>
              </a:rPr>
              <a:t>Foreign Language Knowledge and Course Planning</a:t>
            </a:r>
          </a:p>
          <a:p>
            <a:endParaRPr lang="en-GB" sz="28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368425"/>
          </a:xfrm>
        </p:spPr>
        <p:txBody>
          <a:bodyPr/>
          <a:lstStyle/>
          <a:p>
            <a:pPr eaLnBrk="1" hangingPunct="1"/>
            <a:r>
              <a:rPr lang="en-GB" altLang="el-GR" dirty="0" smtClean="0"/>
              <a:t>Communicative competence (1/2)</a:t>
            </a:r>
          </a:p>
        </p:txBody>
      </p:sp>
      <p:sp>
        <p:nvSpPr>
          <p:cNvPr id="9219" name="Content Placeholder 2"/>
          <p:cNvSpPr>
            <a:spLocks noGrp="1"/>
          </p:cNvSpPr>
          <p:nvPr>
            <p:ph idx="1"/>
          </p:nvPr>
        </p:nvSpPr>
        <p:spPr>
          <a:xfrm>
            <a:off x="457200" y="1714500"/>
            <a:ext cx="8229600" cy="4411663"/>
          </a:xfrm>
        </p:spPr>
        <p:txBody>
          <a:bodyPr/>
          <a:lstStyle/>
          <a:p>
            <a:pPr eaLnBrk="1" hangingPunct="1"/>
            <a:r>
              <a:rPr lang="en-GB" altLang="el-GR" dirty="0" err="1" smtClean="0"/>
              <a:t>Hymes</a:t>
            </a:r>
            <a:r>
              <a:rPr lang="en-GB" altLang="el-GR" dirty="0" smtClean="0"/>
              <a:t> (1960s) regarded Chomsky’s definition of competence as restrictive.</a:t>
            </a:r>
          </a:p>
          <a:p>
            <a:pPr eaLnBrk="1" hangingPunct="1"/>
            <a:r>
              <a:rPr lang="en-GB" altLang="el-GR" dirty="0" smtClean="0"/>
              <a:t>He introduced the distinction between “sociolinguistic (or contextual) competence” and “linguistic (or grammatical) competence”.</a:t>
            </a:r>
          </a:p>
          <a:p>
            <a:pPr eaLnBrk="1" hangingPunct="1"/>
            <a:r>
              <a:rPr lang="en-GB" altLang="el-GR" dirty="0" smtClean="0"/>
              <a:t>Linguistic competence is part of one’s communicative competence.</a:t>
            </a:r>
          </a:p>
        </p:txBody>
      </p:sp>
    </p:spTree>
    <p:extLst>
      <p:ext uri="{BB962C8B-B14F-4D97-AF65-F5344CB8AC3E}">
        <p14:creationId xmlns:p14="http://schemas.microsoft.com/office/powerpoint/2010/main" val="1863093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l-GR" dirty="0" smtClean="0"/>
              <a:t>Communicative competence (2/2) </a:t>
            </a:r>
            <a:endParaRPr lang="en-GB" dirty="0"/>
          </a:p>
        </p:txBody>
      </p:sp>
      <p:sp>
        <p:nvSpPr>
          <p:cNvPr id="3" name="Θέση περιεχομένου 2"/>
          <p:cNvSpPr>
            <a:spLocks noGrp="1"/>
          </p:cNvSpPr>
          <p:nvPr>
            <p:ph idx="1"/>
          </p:nvPr>
        </p:nvSpPr>
        <p:spPr/>
        <p:txBody>
          <a:bodyPr>
            <a:noAutofit/>
          </a:bodyPr>
          <a:lstStyle/>
          <a:p>
            <a:r>
              <a:rPr lang="en-GB" altLang="el-GR" sz="2800" dirty="0" err="1" smtClean="0"/>
              <a:t>Hymes</a:t>
            </a:r>
            <a:r>
              <a:rPr lang="en-GB" altLang="el-GR" sz="2800" dirty="0" smtClean="0"/>
              <a:t> maintains that a proficient speaker has internalised linguistic rules (what is grammatical and what is not).</a:t>
            </a:r>
          </a:p>
          <a:p>
            <a:r>
              <a:rPr lang="en-GB" altLang="el-GR" sz="2800" dirty="0" smtClean="0"/>
              <a:t>S/he has also internalised social rules of language use; s/he knows when to speak or write, to whom and how, s/he knows how to talk and write appropriately.</a:t>
            </a:r>
          </a:p>
          <a:p>
            <a:r>
              <a:rPr lang="en-GB" altLang="el-GR" sz="2800" dirty="0" smtClean="0"/>
              <a:t>A proficient speaker knows that his/her linguistic choices depend on the context of situation (setting, participants, purpose, channel and topic).</a:t>
            </a:r>
            <a:endParaRPr lang="en-GB" altLang="el-GR" sz="2800" dirty="0"/>
          </a:p>
        </p:txBody>
      </p:sp>
    </p:spTree>
    <p:extLst>
      <p:ext uri="{BB962C8B-B14F-4D97-AF65-F5344CB8AC3E}">
        <p14:creationId xmlns:p14="http://schemas.microsoft.com/office/powerpoint/2010/main" val="647852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3"/>
          <p:cNvSpPr>
            <a:spLocks noGrp="1"/>
          </p:cNvSpPr>
          <p:nvPr>
            <p:ph type="title"/>
          </p:nvPr>
        </p:nvSpPr>
        <p:spPr/>
        <p:txBody>
          <a:bodyPr>
            <a:normAutofit fontScale="90000"/>
          </a:bodyPr>
          <a:lstStyle/>
          <a:p>
            <a:r>
              <a:rPr lang="en-GB" altLang="el-GR" dirty="0" err="1" smtClean="0"/>
              <a:t>Hymes</a:t>
            </a:r>
            <a:r>
              <a:rPr lang="en-GB" altLang="el-GR" dirty="0" smtClean="0"/>
              <a:t> and Communicative Competence</a:t>
            </a:r>
          </a:p>
        </p:txBody>
      </p:sp>
      <p:sp>
        <p:nvSpPr>
          <p:cNvPr id="10243" name="Content Placeholder 2"/>
          <p:cNvSpPr>
            <a:spLocks noGrp="1"/>
          </p:cNvSpPr>
          <p:nvPr>
            <p:ph sz="half" idx="1"/>
          </p:nvPr>
        </p:nvSpPr>
        <p:spPr/>
        <p:txBody>
          <a:bodyPr>
            <a:normAutofit/>
          </a:bodyPr>
          <a:lstStyle/>
          <a:p>
            <a:pPr marL="0" indent="0" eaLnBrk="1" hangingPunct="1">
              <a:spcBef>
                <a:spcPts val="1200"/>
              </a:spcBef>
              <a:buNone/>
            </a:pPr>
            <a:r>
              <a:rPr lang="en-GB" altLang="el-GR" sz="3200" b="1" dirty="0" smtClean="0"/>
              <a:t>Communicative Competence</a:t>
            </a:r>
            <a:r>
              <a:rPr lang="en-GB" altLang="el-GR" sz="3200" dirty="0" smtClean="0"/>
              <a:t> encompasses both knowledge of usage and use of language.</a:t>
            </a:r>
          </a:p>
        </p:txBody>
      </p:sp>
      <p:pic>
        <p:nvPicPr>
          <p:cNvPr id="1027" name="Picture 3" descr="Photo of dell hymes."/>
          <p:cNvPicPr>
            <a:picLocks noGrp="1" noChangeAspect="1" noChangeArrowheads="1"/>
          </p:cNvPicPr>
          <p:nvPr>
            <p:ph sz="half" idx="2"/>
          </p:nvPr>
        </p:nvPicPr>
        <p:blipFill>
          <a:blip r:embed="rId4" cstate="print"/>
          <a:stretch>
            <a:fillRect/>
          </a:stretch>
        </p:blipFill>
        <p:spPr bwMode="auto">
          <a:xfrm>
            <a:off x="5262562" y="1910556"/>
            <a:ext cx="2809875" cy="3905250"/>
          </a:xfrm>
          <a:prstGeom prst="rect">
            <a:avLst/>
          </a:prstGeom>
          <a:noFill/>
        </p:spPr>
      </p:pic>
      <p:sp>
        <p:nvSpPr>
          <p:cNvPr id="5" name="TextBox 4"/>
          <p:cNvSpPr txBox="1"/>
          <p:nvPr/>
        </p:nvSpPr>
        <p:spPr>
          <a:xfrm>
            <a:off x="8028384" y="5445224"/>
            <a:ext cx="504056" cy="432048"/>
          </a:xfrm>
          <a:prstGeom prst="rect">
            <a:avLst/>
          </a:prstGeom>
        </p:spPr>
        <p:txBody>
          <a:bodyPr vert="horz" wrap="square" lIns="91440" tIns="45720" rIns="91440" bIns="45720" rtlCol="0" anchor="ctr">
            <a:noAutofit/>
          </a:bodyPr>
          <a:lstStyle/>
          <a:p>
            <a:r>
              <a:rPr lang="en-GB" b="1" dirty="0" smtClean="0"/>
              <a:t>[2]</a:t>
            </a:r>
          </a:p>
        </p:txBody>
      </p:sp>
    </p:spTree>
    <p:custDataLst>
      <p:tags r:id="rId1"/>
    </p:custDataLst>
    <p:extLst>
      <p:ext uri="{BB962C8B-B14F-4D97-AF65-F5344CB8AC3E}">
        <p14:creationId xmlns:p14="http://schemas.microsoft.com/office/powerpoint/2010/main" val="2251139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fontScale="90000"/>
          </a:bodyPr>
          <a:lstStyle/>
          <a:p>
            <a:r>
              <a:rPr lang="en-GB" altLang="el-GR" dirty="0" smtClean="0"/>
              <a:t>Communicative competence language teaching (1/2)</a:t>
            </a:r>
            <a:endParaRPr lang="en-GB" dirty="0"/>
          </a:p>
        </p:txBody>
      </p:sp>
      <p:sp>
        <p:nvSpPr>
          <p:cNvPr id="6" name="Θέση περιεχομένου 5"/>
          <p:cNvSpPr>
            <a:spLocks noGrp="1"/>
          </p:cNvSpPr>
          <p:nvPr>
            <p:ph idx="1"/>
          </p:nvPr>
        </p:nvSpPr>
        <p:spPr/>
        <p:txBody>
          <a:bodyPr/>
          <a:lstStyle/>
          <a:p>
            <a:r>
              <a:rPr lang="en-GB" altLang="el-GR" dirty="0" smtClean="0"/>
              <a:t>The concept of communicative competence was introduced into language teaching.</a:t>
            </a:r>
          </a:p>
          <a:p>
            <a:r>
              <a:rPr lang="en-GB" altLang="el-GR" dirty="0" smtClean="0"/>
              <a:t>Communicative competence refers to the different kinds of knowledge a learner needs to develop in order to be able to communicate effectively in a language.</a:t>
            </a:r>
            <a:endParaRPr lang="en-GB" altLang="el-GR" dirty="0"/>
          </a:p>
        </p:txBody>
      </p:sp>
    </p:spTree>
    <p:extLst>
      <p:ext uri="{BB962C8B-B14F-4D97-AF65-F5344CB8AC3E}">
        <p14:creationId xmlns:p14="http://schemas.microsoft.com/office/powerpoint/2010/main" val="28289327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GB" altLang="el-GR" smtClean="0"/>
              <a:t>Communicative competence language teaching (2/2)</a:t>
            </a:r>
            <a:endParaRPr lang="en-GB" altLang="el-GR" dirty="0" smtClean="0"/>
          </a:p>
        </p:txBody>
      </p:sp>
      <p:sp>
        <p:nvSpPr>
          <p:cNvPr id="12291" name="Content Placeholder 2"/>
          <p:cNvSpPr>
            <a:spLocks noGrp="1"/>
          </p:cNvSpPr>
          <p:nvPr>
            <p:ph idx="1"/>
          </p:nvPr>
        </p:nvSpPr>
        <p:spPr/>
        <p:txBody>
          <a:bodyPr/>
          <a:lstStyle/>
          <a:p>
            <a:r>
              <a:rPr lang="en-GB" altLang="el-GR" dirty="0" err="1" smtClean="0"/>
              <a:t>Canale</a:t>
            </a:r>
            <a:r>
              <a:rPr lang="en-GB" altLang="el-GR" dirty="0" smtClean="0"/>
              <a:t> &amp; Swain (1980) attempted to clarify the notion of communicative competence by establishing a framework that consisted of four major components:</a:t>
            </a:r>
          </a:p>
          <a:p>
            <a:pPr marL="342900" lvl="1" indent="-342900">
              <a:buFont typeface="Arial" panose="020B0604020202020204" pitchFamily="34" charset="0"/>
              <a:buChar char="•"/>
            </a:pPr>
            <a:r>
              <a:rPr lang="en-GB" altLang="el-GR" sz="3200" dirty="0" smtClean="0"/>
              <a:t>Grammatical competence</a:t>
            </a:r>
            <a:r>
              <a:rPr lang="en-GB" altLang="el-GR" sz="3000" dirty="0" smtClean="0"/>
              <a:t>,</a:t>
            </a:r>
          </a:p>
          <a:p>
            <a:pPr lvl="1" eaLnBrk="1" hangingPunct="1"/>
            <a:r>
              <a:rPr lang="en-GB" altLang="el-GR" sz="3000" dirty="0" smtClean="0"/>
              <a:t>Sociolinguistic competence,</a:t>
            </a:r>
          </a:p>
          <a:p>
            <a:pPr lvl="1" eaLnBrk="1" hangingPunct="1"/>
            <a:r>
              <a:rPr lang="en-GB" altLang="el-GR" sz="3000" dirty="0" smtClean="0"/>
              <a:t>Discourse competence,</a:t>
            </a:r>
          </a:p>
          <a:p>
            <a:pPr lvl="1" eaLnBrk="1" hangingPunct="1"/>
            <a:r>
              <a:rPr lang="en-GB" altLang="el-GR" sz="3000" dirty="0" smtClean="0"/>
              <a:t>Strategic competence.</a:t>
            </a:r>
          </a:p>
          <a:p>
            <a:pPr eaLnBrk="1" hangingPunct="1"/>
            <a:endParaRPr lang="en-GB" altLang="el-GR" dirty="0" smtClean="0"/>
          </a:p>
        </p:txBody>
      </p:sp>
    </p:spTree>
    <p:extLst>
      <p:ext uri="{BB962C8B-B14F-4D97-AF65-F5344CB8AC3E}">
        <p14:creationId xmlns:p14="http://schemas.microsoft.com/office/powerpoint/2010/main" val="1640123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(1/2)</a:t>
            </a:r>
            <a:endParaRPr lang="en-GB" dirty="0"/>
          </a:p>
        </p:txBody>
      </p:sp>
      <p:graphicFrame>
        <p:nvGraphicFramePr>
          <p:cNvPr id="4" name="Θέση περιεχομένου 3" descr="Components of communicative competence: Linguistic or Grammatical competence and Sociolinguistic or Pragmatic competence.&#10;&#10;"/>
          <p:cNvGraphicFramePr>
            <a:graphicFrameLocks noGrp="1"/>
          </p:cNvGraphicFramePr>
          <p:nvPr>
            <p:ph idx="1"/>
            <p:custDataLst>
              <p:tags r:id="rId1"/>
            </p:custDataLst>
            <p:extLst>
              <p:ext uri="{D42A27DB-BD31-4B8C-83A1-F6EECF244321}">
                <p14:modId xmlns:p14="http://schemas.microsoft.com/office/powerpoint/2010/main" val="2853037098"/>
              </p:ext>
            </p:extLst>
          </p:nvPr>
        </p:nvGraphicFramePr>
        <p:xfrm>
          <a:off x="457200" y="1600200"/>
          <a:ext cx="8229600" cy="4572000"/>
        </p:xfrm>
        <a:graphic>
          <a:graphicData uri="http://schemas.openxmlformats.org/drawingml/2006/table">
            <a:tbl>
              <a:tblPr firstRow="1" firstCol="1" bandRow="1">
                <a:tableStyleId>{5940675A-B579-460E-94D1-54222C63F5DA}</a:tableStyleId>
              </a:tblPr>
              <a:tblGrid>
                <a:gridCol w="2020218"/>
                <a:gridCol w="6209382"/>
              </a:tblGrid>
              <a:tr h="2231975">
                <a:tc>
                  <a:txBody>
                    <a:bodyPr/>
                    <a:lstStyle/>
                    <a:p>
                      <a:r>
                        <a:rPr lang="en-GB" sz="2400" b="1" dirty="0" smtClean="0"/>
                        <a:t>Linguistic or Grammatical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language forms and their meaning; i.e. knowledge of the form and meaning of words, how words form grammatically correct (and meaningful) sentences, as well as knowledge of how to pronounce and spelling words.</a:t>
                      </a:r>
                      <a:endParaRPr kumimoji="0" lang="en-GB" sz="2400" b="0" i="0" u="none" strike="noStrike" kern="1200" cap="none" normalizeH="0" baseline="0" dirty="0" smtClean="0">
                        <a:ln>
                          <a:noFill/>
                        </a:ln>
                        <a:solidFill>
                          <a:srgbClr val="000000"/>
                        </a:solidFill>
                        <a:effectLst/>
                        <a:latin typeface="+mn-lt"/>
                        <a:ea typeface="+mn-ea"/>
                        <a:cs typeface="Times New Roman" pitchFamily="18" charset="0"/>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2231975">
                <a:tc>
                  <a:txBody>
                    <a:bodyPr/>
                    <a:lstStyle/>
                    <a:p>
                      <a:r>
                        <a:rPr lang="en-GB" sz="2400" b="1" dirty="0" smtClean="0"/>
                        <a:t>Sociolinguistic or Pragmatic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Knowledge of the social rules of language and discourse. Language users’ ability to:</a:t>
                      </a:r>
                    </a:p>
                    <a:p>
                      <a:pPr marL="285750" indent="-285750">
                        <a:buFont typeface="Arial" panose="020B0604020202020204" pitchFamily="34" charset="0"/>
                        <a:buChar char="•"/>
                      </a:pPr>
                      <a:r>
                        <a:rPr lang="en-GB" sz="2400" dirty="0" smtClean="0"/>
                        <a:t>select language which is contextually appropriate,</a:t>
                      </a:r>
                    </a:p>
                    <a:p>
                      <a:pPr marL="285750" indent="-285750">
                        <a:buFont typeface="Arial" panose="020B0604020202020204" pitchFamily="34" charset="0"/>
                        <a:buChar char="•"/>
                      </a:pPr>
                      <a:r>
                        <a:rPr lang="en-GB" sz="2400" dirty="0" smtClean="0"/>
                        <a:t>understand the intended meaning (illocutionary force) of utterances.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813065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(2/2)</a:t>
            </a:r>
            <a:endParaRPr lang="en-GB" dirty="0"/>
          </a:p>
        </p:txBody>
      </p:sp>
      <p:graphicFrame>
        <p:nvGraphicFramePr>
          <p:cNvPr id="4" name="Θέση περιεχομένου 3" descr="Components of communicative competence: Discourse competence and Strategic competence &#10;&#10;"/>
          <p:cNvGraphicFramePr>
            <a:graphicFrameLocks noGrp="1"/>
          </p:cNvGraphicFramePr>
          <p:nvPr>
            <p:ph idx="1"/>
            <p:custDataLst>
              <p:tags r:id="rId1"/>
            </p:custDataLst>
            <p:extLst>
              <p:ext uri="{D42A27DB-BD31-4B8C-83A1-F6EECF244321}">
                <p14:modId xmlns:p14="http://schemas.microsoft.com/office/powerpoint/2010/main" val="295517406"/>
              </p:ext>
            </p:extLst>
          </p:nvPr>
        </p:nvGraphicFramePr>
        <p:xfrm>
          <a:off x="457200" y="1600200"/>
          <a:ext cx="8229600" cy="4641940"/>
        </p:xfrm>
        <a:graphic>
          <a:graphicData uri="http://schemas.openxmlformats.org/drawingml/2006/table">
            <a:tbl>
              <a:tblPr firstRow="1" firstCol="1" bandRow="1">
                <a:tableStyleId>{5940675A-B579-460E-94D1-54222C63F5DA}</a:tableStyleId>
              </a:tblPr>
              <a:tblGrid>
                <a:gridCol w="1804194"/>
                <a:gridCol w="6425406"/>
              </a:tblGrid>
              <a:tr h="2545777">
                <a:tc>
                  <a:txBody>
                    <a:bodyPr/>
                    <a:lstStyle/>
                    <a:p>
                      <a:r>
                        <a:rPr lang="en-GB" sz="2400" b="1" dirty="0" smtClean="0"/>
                        <a:t>Discourse competence</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how to use language, given the discursive context to articulate socially meaningful speech or writing (e.g. political discourse, legal discourse, advertising discourse), which:</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is cohesive and coherence,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follows the rules of use of a specific text type (genre)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1990180">
                <a:tc>
                  <a:txBody>
                    <a:bodyPr/>
                    <a:lstStyle/>
                    <a:p>
                      <a:r>
                        <a:rPr lang="en-GB" sz="2400" b="1" dirty="0" smtClean="0"/>
                        <a:t>Strategic competence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GB" sz="2400" dirty="0" smtClean="0"/>
                        <a:t>Knowledge of communication strategies to enhance the effectiveness of communication or to compensate for communication breakdowns (e.g. use of paraphrase, word-coinage, repetition, appeals for help).</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15817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n-GB" dirty="0" smtClean="0"/>
              <a:t>Fluency vs. Accuracy</a:t>
            </a:r>
            <a:endParaRPr lang="en-GB" dirty="0"/>
          </a:p>
        </p:txBody>
      </p:sp>
      <p:sp>
        <p:nvSpPr>
          <p:cNvPr id="4" name="Θέση περιεχομένου 3"/>
          <p:cNvSpPr>
            <a:spLocks noGrp="1"/>
          </p:cNvSpPr>
          <p:nvPr>
            <p:ph idx="1"/>
          </p:nvPr>
        </p:nvSpPr>
        <p:spPr>
          <a:xfrm>
            <a:off x="464156" y="1556792"/>
            <a:ext cx="8229600" cy="4680520"/>
          </a:xfrm>
        </p:spPr>
        <p:txBody>
          <a:bodyPr>
            <a:noAutofit/>
          </a:bodyPr>
          <a:lstStyle/>
          <a:p>
            <a:pPr>
              <a:spcBef>
                <a:spcPts val="600"/>
              </a:spcBef>
            </a:pPr>
            <a:r>
              <a:rPr lang="en-GB" altLang="el-GR" sz="2800" b="1" dirty="0" smtClean="0"/>
              <a:t>Fluency:</a:t>
            </a:r>
            <a:r>
              <a:rPr lang="en-GB" altLang="el-GR" sz="2800" dirty="0" smtClean="0"/>
              <a:t> </a:t>
            </a:r>
          </a:p>
          <a:p>
            <a:pPr lvl="1">
              <a:spcBef>
                <a:spcPts val="600"/>
              </a:spcBef>
            </a:pPr>
            <a:r>
              <a:rPr lang="en-GB" altLang="el-GR" sz="2600" dirty="0" smtClean="0"/>
              <a:t>Ability to produce written and spoken language with ease.</a:t>
            </a:r>
          </a:p>
          <a:p>
            <a:pPr lvl="1">
              <a:spcBef>
                <a:spcPts val="600"/>
              </a:spcBef>
            </a:pPr>
            <a:r>
              <a:rPr lang="en-GB" altLang="el-GR" sz="2600" dirty="0" smtClean="0"/>
              <a:t>Ability to communicate ideas effectively.</a:t>
            </a:r>
          </a:p>
          <a:p>
            <a:pPr lvl="1">
              <a:spcBef>
                <a:spcPts val="600"/>
              </a:spcBef>
            </a:pPr>
            <a:r>
              <a:rPr lang="en-GB" altLang="el-GR" sz="2600" dirty="0" smtClean="0"/>
              <a:t>Ability to produce continuous speech without tiring the listener, without causing comprehension difficulties or breakdown in communication. </a:t>
            </a:r>
          </a:p>
          <a:p>
            <a:pPr>
              <a:spcBef>
                <a:spcPts val="600"/>
              </a:spcBef>
            </a:pPr>
            <a:r>
              <a:rPr lang="en-GB" altLang="el-GR" sz="2800" b="1" dirty="0" smtClean="0"/>
              <a:t>Accuracy</a:t>
            </a:r>
            <a:r>
              <a:rPr lang="en-GB" altLang="el-GR" sz="2800" dirty="0" smtClean="0"/>
              <a:t>: </a:t>
            </a:r>
          </a:p>
          <a:p>
            <a:pPr lvl="1">
              <a:spcBef>
                <a:spcPts val="600"/>
              </a:spcBef>
            </a:pPr>
            <a:r>
              <a:rPr lang="en-GB" altLang="el-GR" sz="2600" dirty="0" smtClean="0"/>
              <a:t>Ability to produce grammatically correct sentences. </a:t>
            </a:r>
            <a:endParaRPr lang="en-GB" altLang="el-GR" sz="2600" dirty="0"/>
          </a:p>
        </p:txBody>
      </p:sp>
    </p:spTree>
    <p:extLst>
      <p:ext uri="{BB962C8B-B14F-4D97-AF65-F5344CB8AC3E}">
        <p14:creationId xmlns:p14="http://schemas.microsoft.com/office/powerpoint/2010/main" val="512384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Bachman’s Model: </a:t>
            </a:r>
            <a:br>
              <a:rPr lang="en-GB" altLang="el-GR" dirty="0" smtClean="0"/>
            </a:br>
            <a:r>
              <a:rPr lang="en-GB" altLang="el-GR" dirty="0" smtClean="0"/>
              <a:t>Pragmatic Competence</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altLang="el-GR" sz="2600" b="1" dirty="0" smtClean="0"/>
              <a:t>Illocutionary knowledge</a:t>
            </a:r>
            <a:r>
              <a:rPr lang="en-GB" altLang="el-GR" sz="2600" dirty="0" smtClean="0"/>
              <a:t> (functional knowledge).</a:t>
            </a:r>
          </a:p>
          <a:p>
            <a:pPr>
              <a:spcBef>
                <a:spcPts val="1000"/>
              </a:spcBef>
            </a:pPr>
            <a:r>
              <a:rPr lang="en-GB" altLang="el-GR" sz="2600" b="1" dirty="0" smtClean="0"/>
              <a:t>Ideational function</a:t>
            </a:r>
            <a:r>
              <a:rPr lang="en-GB" altLang="el-GR" sz="2600" dirty="0" smtClean="0"/>
              <a:t>: intended to convey ideas and express people’s experiences of the real world.</a:t>
            </a:r>
          </a:p>
          <a:p>
            <a:pPr>
              <a:spcBef>
                <a:spcPts val="1000"/>
              </a:spcBef>
            </a:pPr>
            <a:r>
              <a:rPr lang="en-GB" altLang="el-GR" sz="2600" b="1" dirty="0" smtClean="0"/>
              <a:t>Manipulative function</a:t>
            </a:r>
            <a:r>
              <a:rPr lang="en-GB" altLang="el-GR" sz="2600" dirty="0" smtClean="0"/>
              <a:t>: intended to persuade or dissuade (used to affect the world around them).</a:t>
            </a:r>
          </a:p>
          <a:p>
            <a:pPr>
              <a:spcBef>
                <a:spcPts val="1000"/>
              </a:spcBef>
            </a:pPr>
            <a:r>
              <a:rPr lang="en-GB" altLang="el-GR" sz="2600" b="1" dirty="0" smtClean="0"/>
              <a:t>Heuristic function:</a:t>
            </a:r>
            <a:r>
              <a:rPr lang="en-GB" altLang="el-GR" sz="2600" dirty="0" smtClean="0"/>
              <a:t> intended to explore ideas and feelings and to extend people’s knowledge of the world around them.</a:t>
            </a:r>
          </a:p>
          <a:p>
            <a:pPr>
              <a:spcBef>
                <a:spcPts val="1000"/>
              </a:spcBef>
            </a:pPr>
            <a:r>
              <a:rPr lang="en-GB" altLang="el-GR" sz="2600" b="1" dirty="0" smtClean="0"/>
              <a:t>Imaginative function</a:t>
            </a:r>
            <a:r>
              <a:rPr lang="en-GB" altLang="el-GR" sz="2600" dirty="0" smtClean="0"/>
              <a:t>: where language is used creatively for aesthetic or humorous purposes. </a:t>
            </a:r>
            <a:endParaRPr lang="en-GB" sz="2600" dirty="0"/>
          </a:p>
        </p:txBody>
      </p:sp>
    </p:spTree>
    <p:extLst>
      <p:ext uri="{BB962C8B-B14F-4D97-AF65-F5344CB8AC3E}">
        <p14:creationId xmlns:p14="http://schemas.microsoft.com/office/powerpoint/2010/main" val="368632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(1/2)</a:t>
            </a:r>
            <a:endParaRPr lang="en-GB" dirty="0"/>
          </a:p>
        </p:txBody>
      </p:sp>
      <p:sp>
        <p:nvSpPr>
          <p:cNvPr id="3" name="Θέση περιεχομένου 2"/>
          <p:cNvSpPr>
            <a:spLocks noGrp="1"/>
          </p:cNvSpPr>
          <p:nvPr>
            <p:ph idx="1"/>
          </p:nvPr>
        </p:nvSpPr>
        <p:spPr/>
        <p:txBody>
          <a:bodyPr/>
          <a:lstStyle/>
          <a:p>
            <a:r>
              <a:rPr lang="en-GB" b="1" dirty="0" smtClean="0"/>
              <a:t>Declarative knowledge</a:t>
            </a:r>
            <a:r>
              <a:rPr lang="en-GB" dirty="0" smtClean="0"/>
              <a:t>: Knowing </a:t>
            </a:r>
            <a:r>
              <a:rPr lang="en-GB" b="1" dirty="0" smtClean="0"/>
              <a:t>about</a:t>
            </a:r>
            <a:r>
              <a:rPr lang="en-GB" dirty="0" smtClean="0"/>
              <a:t> something.</a:t>
            </a:r>
          </a:p>
          <a:p>
            <a:r>
              <a:rPr lang="en-GB" b="1" dirty="0" smtClean="0"/>
              <a:t>Procedural knowledge</a:t>
            </a:r>
            <a:r>
              <a:rPr lang="en-GB" dirty="0" smtClean="0"/>
              <a:t>: Knowing </a:t>
            </a:r>
            <a:r>
              <a:rPr lang="en-GB" b="1" dirty="0" smtClean="0"/>
              <a:t>how</a:t>
            </a:r>
            <a:r>
              <a:rPr lang="en-GB" dirty="0" smtClean="0"/>
              <a:t> to do something.</a:t>
            </a:r>
            <a:endParaRPr lang="en-GB" dirty="0"/>
          </a:p>
        </p:txBody>
      </p:sp>
    </p:spTree>
    <p:extLst>
      <p:ext uri="{BB962C8B-B14F-4D97-AF65-F5344CB8AC3E}">
        <p14:creationId xmlns:p14="http://schemas.microsoft.com/office/powerpoint/2010/main" val="2451456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eaLnBrk="1" hangingPunct="1"/>
            <a:r>
              <a:rPr lang="en-GB" altLang="el-GR" dirty="0" smtClean="0"/>
              <a:t>Questions/issues addressed in </a:t>
            </a:r>
            <a:r>
              <a:rPr lang="en-GB" altLang="el-GR" smtClean="0"/>
              <a:t>this </a:t>
            </a:r>
            <a:r>
              <a:rPr lang="en-GB" altLang="el-GR" smtClean="0"/>
              <a:t>lecture</a:t>
            </a:r>
            <a:endParaRPr lang="en-GB" altLang="el-GR" dirty="0" smtClean="0"/>
          </a:p>
        </p:txBody>
      </p:sp>
      <p:sp>
        <p:nvSpPr>
          <p:cNvPr id="3" name="Content Placeholder 2"/>
          <p:cNvSpPr>
            <a:spLocks noGrp="1"/>
          </p:cNvSpPr>
          <p:nvPr>
            <p:ph idx="1"/>
          </p:nvPr>
        </p:nvSpPr>
        <p:spPr/>
        <p:txBody>
          <a:bodyPr/>
          <a:lstStyle/>
          <a:p>
            <a:pPr eaLnBrk="1" hangingPunct="1"/>
            <a:r>
              <a:rPr lang="en-GB" altLang="el-GR" sz="2800" dirty="0" smtClean="0">
                <a:latin typeface="Calibri" panose="020F0502020204030204" pitchFamily="34" charset="0"/>
              </a:rPr>
              <a:t>What kinds of knowledge does a language user need to have in order to use the language effectively?</a:t>
            </a:r>
          </a:p>
          <a:p>
            <a:pPr eaLnBrk="1" hangingPunct="1"/>
            <a:r>
              <a:rPr lang="en-GB" altLang="el-GR" sz="2800" dirty="0" smtClean="0">
                <a:latin typeface="Calibri" panose="020F0502020204030204" pitchFamily="34" charset="0"/>
              </a:rPr>
              <a:t>What is competence and performance?</a:t>
            </a:r>
          </a:p>
          <a:p>
            <a:pPr eaLnBrk="1" hangingPunct="1"/>
            <a:r>
              <a:rPr lang="en-GB" altLang="el-GR" sz="2800" dirty="0" smtClean="0">
                <a:latin typeface="Calibri" panose="020F0502020204030204" pitchFamily="34" charset="0"/>
              </a:rPr>
              <a:t>What is communicative competence?</a:t>
            </a:r>
          </a:p>
          <a:p>
            <a:pPr eaLnBrk="1" hangingPunct="1"/>
            <a:r>
              <a:rPr lang="en-GB" altLang="el-GR" sz="2800" dirty="0" smtClean="0">
                <a:latin typeface="Calibri" panose="020F0502020204030204" pitchFamily="34" charset="0"/>
              </a:rPr>
              <a:t>What is declarative and procedural knowledge?</a:t>
            </a:r>
          </a:p>
          <a:p>
            <a:pPr eaLnBrk="1" hangingPunct="1"/>
            <a:r>
              <a:rPr lang="en-GB" altLang="el-GR" sz="2800" dirty="0" smtClean="0">
                <a:latin typeface="Calibri" panose="020F0502020204030204" pitchFamily="34" charset="0"/>
              </a:rPr>
              <a:t>Is competence related to performance?</a:t>
            </a:r>
          </a:p>
          <a:p>
            <a:pPr eaLnBrk="1" hangingPunct="1"/>
            <a:r>
              <a:rPr lang="en-GB" altLang="el-GR" sz="2800" dirty="0" smtClean="0">
                <a:latin typeface="Calibri" panose="020F0502020204030204" pitchFamily="34" charset="0"/>
              </a:rPr>
              <a:t>What </a:t>
            </a:r>
            <a:r>
              <a:rPr lang="en-GB" altLang="el-GR" sz="2800" dirty="0" smtClean="0">
                <a:latin typeface="Calibri" panose="020F0502020204030204" pitchFamily="34" charset="0"/>
              </a:rPr>
              <a:t>is our starting point in language course design?</a:t>
            </a:r>
            <a:endParaRPr lang="en-GB" altLang="el-GR" dirty="0" smtClean="0"/>
          </a:p>
        </p:txBody>
      </p:sp>
    </p:spTree>
    <p:extLst>
      <p:ext uri="{BB962C8B-B14F-4D97-AF65-F5344CB8AC3E}">
        <p14:creationId xmlns:p14="http://schemas.microsoft.com/office/powerpoint/2010/main" val="3055552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(2/2)</a:t>
            </a:r>
            <a:endParaRPr lang="en-GB" dirty="0"/>
          </a:p>
        </p:txBody>
      </p:sp>
      <p:sp>
        <p:nvSpPr>
          <p:cNvPr id="3" name="Θέση περιεχομένου 2"/>
          <p:cNvSpPr>
            <a:spLocks noGrp="1"/>
          </p:cNvSpPr>
          <p:nvPr>
            <p:ph idx="1"/>
          </p:nvPr>
        </p:nvSpPr>
        <p:spPr/>
        <p:txBody>
          <a:bodyPr>
            <a:normAutofit/>
          </a:bodyPr>
          <a:lstStyle/>
          <a:p>
            <a:r>
              <a:rPr lang="en-GB" altLang="el-GR" sz="3000" dirty="0" smtClean="0"/>
              <a:t>Does knowing about a language mean that we are able to use it?</a:t>
            </a:r>
          </a:p>
          <a:p>
            <a:r>
              <a:rPr lang="en-GB" altLang="el-GR" sz="3000" dirty="0" smtClean="0"/>
              <a:t>Is one type of knowledge more important than the other?</a:t>
            </a:r>
          </a:p>
          <a:p>
            <a:r>
              <a:rPr lang="en-GB" altLang="el-GR" sz="3000" dirty="0" smtClean="0"/>
              <a:t>Is the goal of foreign language teaching to produce users of the language or literate users of the language (who can also talk about the language and its use)?</a:t>
            </a:r>
            <a:endParaRPr lang="en-GB" altLang="el-GR" sz="3000" dirty="0"/>
          </a:p>
        </p:txBody>
      </p:sp>
    </p:spTree>
    <p:extLst>
      <p:ext uri="{BB962C8B-B14F-4D97-AF65-F5344CB8AC3E}">
        <p14:creationId xmlns:p14="http://schemas.microsoft.com/office/powerpoint/2010/main" val="3803143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altLang="el-GR" dirty="0" smtClean="0"/>
              <a:t>Competence and performance</a:t>
            </a:r>
          </a:p>
        </p:txBody>
      </p:sp>
      <p:sp>
        <p:nvSpPr>
          <p:cNvPr id="21507" name="Content Placeholder 2"/>
          <p:cNvSpPr>
            <a:spLocks noGrp="1"/>
          </p:cNvSpPr>
          <p:nvPr>
            <p:ph idx="1"/>
          </p:nvPr>
        </p:nvSpPr>
        <p:spPr/>
        <p:txBody>
          <a:bodyPr/>
          <a:lstStyle/>
          <a:p>
            <a:pPr eaLnBrk="1" hangingPunct="1"/>
            <a:r>
              <a:rPr lang="en-GB" altLang="el-GR" b="1" dirty="0" smtClean="0"/>
              <a:t>Competence</a:t>
            </a:r>
            <a:r>
              <a:rPr lang="en-GB" altLang="el-GR" dirty="0" smtClean="0"/>
              <a:t>: knowledge of; ability to do something.</a:t>
            </a:r>
          </a:p>
          <a:p>
            <a:pPr eaLnBrk="1" hangingPunct="1"/>
            <a:r>
              <a:rPr lang="en-GB" altLang="el-GR" b="1" dirty="0" smtClean="0"/>
              <a:t>Performance</a:t>
            </a:r>
            <a:r>
              <a:rPr lang="en-GB" altLang="el-GR" dirty="0" smtClean="0"/>
              <a:t>: actually doing it.</a:t>
            </a:r>
          </a:p>
          <a:p>
            <a:pPr eaLnBrk="1" hangingPunct="1"/>
            <a:r>
              <a:rPr lang="en-GB" altLang="el-GR" dirty="0" smtClean="0"/>
              <a:t>Does having the ability to do something mean that we can actually do it? </a:t>
            </a:r>
          </a:p>
          <a:p>
            <a:pPr eaLnBrk="1" hangingPunct="1"/>
            <a:r>
              <a:rPr lang="en-GB" altLang="el-GR" dirty="0" smtClean="0"/>
              <a:t>What do we assess in tests?</a:t>
            </a:r>
          </a:p>
          <a:p>
            <a:pPr eaLnBrk="1" hangingPunct="1"/>
            <a:endParaRPr lang="en-GB" altLang="el-GR" dirty="0" smtClean="0"/>
          </a:p>
        </p:txBody>
      </p:sp>
    </p:spTree>
    <p:extLst>
      <p:ext uri="{BB962C8B-B14F-4D97-AF65-F5344CB8AC3E}">
        <p14:creationId xmlns:p14="http://schemas.microsoft.com/office/powerpoint/2010/main" val="1904106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Starting points in course design (1/4)</a:t>
            </a:r>
            <a:endParaRPr lang="en-GB" dirty="0"/>
          </a:p>
        </p:txBody>
      </p:sp>
      <p:sp>
        <p:nvSpPr>
          <p:cNvPr id="3" name="Θέση περιεχομένου 2"/>
          <p:cNvSpPr>
            <a:spLocks noGrp="1"/>
          </p:cNvSpPr>
          <p:nvPr>
            <p:ph idx="1"/>
          </p:nvPr>
        </p:nvSpPr>
        <p:spPr/>
        <p:txBody>
          <a:bodyPr/>
          <a:lstStyle/>
          <a:p>
            <a:r>
              <a:rPr lang="en-GB" altLang="el-GR" dirty="0" smtClean="0"/>
              <a:t>In order to decide what knowledge is to be included in a course, the course designer has two options to start from:</a:t>
            </a:r>
          </a:p>
          <a:p>
            <a:pPr lvl="1"/>
            <a:r>
              <a:rPr lang="en-GB" altLang="el-GR" b="1" dirty="0" smtClean="0"/>
              <a:t>The language</a:t>
            </a:r>
            <a:r>
              <a:rPr lang="en-GB" altLang="el-GR" dirty="0" smtClean="0"/>
              <a:t>: looking at the totality of language and trying to identify what needs to be taught and learnt.</a:t>
            </a:r>
          </a:p>
          <a:p>
            <a:pPr lvl="1"/>
            <a:r>
              <a:rPr lang="en-GB" altLang="el-GR" b="1" dirty="0" smtClean="0"/>
              <a:t>The learner</a:t>
            </a:r>
            <a:r>
              <a:rPr lang="en-GB" altLang="el-GR" dirty="0" smtClean="0"/>
              <a:t>: who the learner is and what s/he needs to use the language for.</a:t>
            </a:r>
          </a:p>
          <a:p>
            <a:endParaRPr lang="en-GB" dirty="0"/>
          </a:p>
        </p:txBody>
      </p:sp>
    </p:spTree>
    <p:extLst>
      <p:ext uri="{BB962C8B-B14F-4D97-AF65-F5344CB8AC3E}">
        <p14:creationId xmlns:p14="http://schemas.microsoft.com/office/powerpoint/2010/main" val="930598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(2/4)</a:t>
            </a:r>
          </a:p>
        </p:txBody>
      </p:sp>
      <p:sp>
        <p:nvSpPr>
          <p:cNvPr id="23555" name="Content Placeholder 2"/>
          <p:cNvSpPr>
            <a:spLocks noGrp="1"/>
          </p:cNvSpPr>
          <p:nvPr>
            <p:ph idx="1"/>
          </p:nvPr>
        </p:nvSpPr>
        <p:spPr/>
        <p:txBody>
          <a:bodyPr>
            <a:noAutofit/>
          </a:bodyPr>
          <a:lstStyle/>
          <a:p>
            <a:pPr eaLnBrk="1" hangingPunct="1"/>
            <a:r>
              <a:rPr lang="en-GB" altLang="el-GR" dirty="0" smtClean="0"/>
              <a:t>Depending on the starting point the course, the designer will ask two different questions.</a:t>
            </a:r>
          </a:p>
          <a:p>
            <a:pPr lvl="1"/>
            <a:r>
              <a:rPr lang="en-GB" altLang="el-GR" b="1" dirty="0" smtClean="0"/>
              <a:t>Question 1</a:t>
            </a:r>
            <a:r>
              <a:rPr lang="en-GB" altLang="el-GR" dirty="0" smtClean="0"/>
              <a:t>: What must EFL learners know about English and which skills must they have developed in order for them to communicate successfully? </a:t>
            </a:r>
          </a:p>
          <a:p>
            <a:pPr lvl="1"/>
            <a:r>
              <a:rPr lang="en-GB" altLang="el-GR" b="1" dirty="0" smtClean="0"/>
              <a:t>Likely answer</a:t>
            </a:r>
            <a:r>
              <a:rPr lang="en-GB" altLang="el-GR" dirty="0" smtClean="0"/>
              <a:t>: They must know how the English linguistic system operates and they must have developed the skills to understand and produce spoken and written English.</a:t>
            </a:r>
          </a:p>
        </p:txBody>
      </p:sp>
    </p:spTree>
    <p:extLst>
      <p:ext uri="{BB962C8B-B14F-4D97-AF65-F5344CB8AC3E}">
        <p14:creationId xmlns:p14="http://schemas.microsoft.com/office/powerpoint/2010/main" val="3744261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(3/4)</a:t>
            </a:r>
          </a:p>
        </p:txBody>
      </p:sp>
      <p:sp>
        <p:nvSpPr>
          <p:cNvPr id="23555" name="Content Placeholder 2"/>
          <p:cNvSpPr>
            <a:spLocks noGrp="1"/>
          </p:cNvSpPr>
          <p:nvPr>
            <p:ph idx="1"/>
          </p:nvPr>
        </p:nvSpPr>
        <p:spPr/>
        <p:txBody>
          <a:bodyPr>
            <a:noAutofit/>
          </a:bodyPr>
          <a:lstStyle/>
          <a:p>
            <a:pPr lvl="1"/>
            <a:r>
              <a:rPr lang="en-GB" altLang="el-GR" b="1" dirty="0" smtClean="0"/>
              <a:t>Question 2</a:t>
            </a:r>
            <a:r>
              <a:rPr lang="en-GB" altLang="el-GR" dirty="0" smtClean="0"/>
              <a:t>: What will the EFL learners/users need to do with the language; that is, what will they be using English for? </a:t>
            </a:r>
            <a:endParaRPr lang="el-GR" altLang="el-GR" dirty="0" smtClean="0"/>
          </a:p>
          <a:p>
            <a:pPr lvl="1"/>
            <a:r>
              <a:rPr lang="en-GB" altLang="el-GR" b="1" dirty="0" smtClean="0"/>
              <a:t>Likely answer</a:t>
            </a:r>
            <a:r>
              <a:rPr lang="en-GB" altLang="el-GR" dirty="0" smtClean="0"/>
              <a:t>: It depends on who the learners/users are and what their sociocultural context is. </a:t>
            </a:r>
            <a:endParaRPr lang="el-GR" altLang="el-GR" dirty="0" smtClean="0"/>
          </a:p>
          <a:p>
            <a:pPr eaLnBrk="1" hangingPunct="1">
              <a:buFontTx/>
              <a:buNone/>
            </a:pPr>
            <a:endParaRPr lang="el-GR" altLang="el-GR" sz="2800" dirty="0" smtClean="0"/>
          </a:p>
          <a:p>
            <a:pPr eaLnBrk="1" hangingPunct="1"/>
            <a:endParaRPr lang="el-GR" altLang="el-GR" sz="2800" dirty="0" smtClean="0"/>
          </a:p>
        </p:txBody>
      </p:sp>
    </p:spTree>
    <p:extLst>
      <p:ext uri="{BB962C8B-B14F-4D97-AF65-F5344CB8AC3E}">
        <p14:creationId xmlns:p14="http://schemas.microsoft.com/office/powerpoint/2010/main" val="27328157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GB" altLang="el-GR" dirty="0" smtClean="0"/>
              <a:t>Starting points in course design (4/4)</a:t>
            </a:r>
          </a:p>
        </p:txBody>
      </p:sp>
      <p:sp>
        <p:nvSpPr>
          <p:cNvPr id="24579" name="Content Placeholder 2"/>
          <p:cNvSpPr>
            <a:spLocks noGrp="1"/>
          </p:cNvSpPr>
          <p:nvPr>
            <p:ph idx="1"/>
          </p:nvPr>
        </p:nvSpPr>
        <p:spPr/>
        <p:txBody>
          <a:bodyPr>
            <a:normAutofit/>
          </a:bodyPr>
          <a:lstStyle/>
          <a:p>
            <a:pPr eaLnBrk="1" hangingPunct="1"/>
            <a:r>
              <a:rPr lang="en-GB" altLang="el-GR" dirty="0" smtClean="0"/>
              <a:t>How will the starting point affect what gets included in a course?</a:t>
            </a:r>
          </a:p>
          <a:p>
            <a:pPr eaLnBrk="1" hangingPunct="1"/>
            <a:r>
              <a:rPr lang="en-GB" altLang="el-GR" dirty="0" smtClean="0"/>
              <a:t>There is no universal conception of what knowledge in a foreign language entails. It all depends on what your starting point is – the language or the learners. </a:t>
            </a:r>
          </a:p>
          <a:p>
            <a:pPr eaLnBrk="1" hangingPunct="1"/>
            <a:endParaRPr lang="en-GB" altLang="el-GR" dirty="0" smtClean="0"/>
          </a:p>
          <a:p>
            <a:pPr eaLnBrk="1" hangingPunct="1"/>
            <a:endParaRPr lang="en-GB" altLang="el-GR" dirty="0" smtClean="0"/>
          </a:p>
        </p:txBody>
      </p:sp>
    </p:spTree>
    <p:extLst>
      <p:ext uri="{BB962C8B-B14F-4D97-AF65-F5344CB8AC3E}">
        <p14:creationId xmlns:p14="http://schemas.microsoft.com/office/powerpoint/2010/main" val="6315100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000" dirty="0" smtClean="0"/>
              <a:t>Bachman, L. F. (1990). </a:t>
            </a:r>
            <a:r>
              <a:rPr lang="en-GB" sz="2000" i="1" dirty="0" smtClean="0"/>
              <a:t>Fundamental considerations in language testing</a:t>
            </a:r>
            <a:r>
              <a:rPr lang="en-GB" sz="2000" dirty="0" smtClean="0"/>
              <a:t>. Oxford University Press.</a:t>
            </a:r>
          </a:p>
          <a:p>
            <a:pPr marL="539750" indent="-539750">
              <a:buNone/>
            </a:pPr>
            <a:r>
              <a:rPr lang="en-GB" sz="2000" dirty="0" err="1" smtClean="0"/>
              <a:t>Canale</a:t>
            </a:r>
            <a:r>
              <a:rPr lang="en-GB" sz="2000" dirty="0" smtClean="0"/>
              <a:t>, M., &amp; Swain, M. (1980). Theoretical bases of communicative approaches to second language teaching and testing. </a:t>
            </a:r>
            <a:r>
              <a:rPr lang="en-GB" sz="2000" i="1" dirty="0" smtClean="0"/>
              <a:t>Applied Linguistics</a:t>
            </a:r>
            <a:r>
              <a:rPr lang="en-GB" sz="2000" dirty="0" smtClean="0"/>
              <a:t>,1, 1-47.</a:t>
            </a:r>
          </a:p>
          <a:p>
            <a:pPr marL="539750" indent="-539750">
              <a:buNone/>
            </a:pPr>
            <a:r>
              <a:rPr lang="en-GB" sz="2000" dirty="0" smtClean="0"/>
              <a:t>Chomsky, Noam (1965), </a:t>
            </a:r>
            <a:r>
              <a:rPr lang="en-GB" sz="2000" i="1" dirty="0" smtClean="0"/>
              <a:t>Aspects of the Theory of Syntax</a:t>
            </a:r>
            <a:r>
              <a:rPr lang="en-GB" sz="2000" dirty="0" smtClean="0"/>
              <a:t>, Cambridge, Massachusetts: MIT Press.</a:t>
            </a:r>
          </a:p>
          <a:p>
            <a:pPr marL="0" indent="0">
              <a:buNone/>
            </a:pPr>
            <a:r>
              <a:rPr lang="en-GB" sz="2000" dirty="0" err="1" smtClean="0"/>
              <a:t>Færch</a:t>
            </a:r>
            <a:r>
              <a:rPr lang="en-GB" sz="2000" dirty="0" smtClean="0"/>
              <a:t>, C., </a:t>
            </a:r>
            <a:r>
              <a:rPr lang="en-GB" sz="2000" dirty="0" err="1" smtClean="0"/>
              <a:t>Haastrup</a:t>
            </a:r>
            <a:r>
              <a:rPr lang="en-GB" sz="2000" dirty="0" smtClean="0"/>
              <a:t>, K., &amp; Phillipson, R. </a:t>
            </a:r>
            <a:r>
              <a:rPr lang="en-US" sz="2000" dirty="0" smtClean="0"/>
              <a:t>(</a:t>
            </a:r>
            <a:r>
              <a:rPr lang="en-US" sz="2000" dirty="0"/>
              <a:t>1986). The role of comprehension in second language learning. </a:t>
            </a:r>
            <a:r>
              <a:rPr lang="en-US" sz="2000" i="1" dirty="0"/>
              <a:t>Applied Linguistics</a:t>
            </a:r>
            <a:r>
              <a:rPr lang="en-US" sz="2000" dirty="0"/>
              <a:t>, </a:t>
            </a:r>
            <a:r>
              <a:rPr lang="en-US" sz="2000" i="1" dirty="0"/>
              <a:t>7,</a:t>
            </a:r>
            <a:r>
              <a:rPr lang="en-US" sz="2000" dirty="0"/>
              <a:t> 257-74</a:t>
            </a:r>
            <a:r>
              <a:rPr lang="en-US" sz="2000" dirty="0" smtClean="0"/>
              <a:t>.</a:t>
            </a:r>
          </a:p>
          <a:p>
            <a:pPr marL="539750" lvl="0" indent="-539750" fontAlgn="base">
              <a:spcAft>
                <a:spcPct val="0"/>
              </a:spcAft>
              <a:buNone/>
            </a:pPr>
            <a:r>
              <a:rPr lang="en-GB" altLang="en-US" sz="2000" dirty="0" err="1"/>
              <a:t>Hymes</a:t>
            </a:r>
            <a:r>
              <a:rPr lang="en-GB" altLang="en-US" sz="2000" dirty="0"/>
              <a:t>, D. (1970). On communicative competence. In </a:t>
            </a:r>
            <a:r>
              <a:rPr lang="en-GB" altLang="en-US" sz="2000" dirty="0" err="1"/>
              <a:t>Gumpertz</a:t>
            </a:r>
            <a:r>
              <a:rPr lang="en-GB" altLang="en-US" sz="2000" dirty="0"/>
              <a:t>, J.J. &amp; </a:t>
            </a:r>
            <a:r>
              <a:rPr lang="en-GB" altLang="en-US" sz="2000" dirty="0" err="1"/>
              <a:t>Hymes</a:t>
            </a:r>
            <a:r>
              <a:rPr lang="en-GB" altLang="en-US" sz="2000" dirty="0"/>
              <a:t>, D. (eds.) </a:t>
            </a:r>
            <a:r>
              <a:rPr lang="en-GB" altLang="en-US" sz="2000" i="1" dirty="0"/>
              <a:t>Directions in Sociolinguistics</a:t>
            </a:r>
            <a:r>
              <a:rPr lang="en-GB" altLang="en-US" sz="2000" dirty="0"/>
              <a:t>. New York: Holt, Rinehart &amp; Winston</a:t>
            </a:r>
            <a:r>
              <a:rPr lang="en-GB" altLang="en-US" sz="2000" dirty="0" smtClean="0"/>
              <a:t>.</a:t>
            </a:r>
            <a:endParaRPr lang="en-US" sz="2000" dirty="0" smtClean="0"/>
          </a:p>
          <a:p>
            <a:endParaRPr lang="en-GB" sz="2000" dirty="0"/>
          </a:p>
          <a:p>
            <a:endParaRPr lang="en-GB" sz="20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Task </a:t>
            </a:r>
            <a:r>
              <a:rPr lang="en-US" dirty="0" smtClean="0"/>
              <a:t>1: </a:t>
            </a:r>
            <a:r>
              <a:rPr lang="en-US" dirty="0"/>
              <a:t>D</a:t>
            </a:r>
            <a:r>
              <a:rPr lang="en-US" dirty="0" smtClean="0"/>
              <a:t>iscuss </a:t>
            </a:r>
            <a:r>
              <a:rPr lang="en-US" dirty="0"/>
              <a:t>the following questions:</a:t>
            </a:r>
            <a:endParaRPr lang="ru-RU" dirty="0"/>
          </a:p>
        </p:txBody>
      </p:sp>
      <p:sp>
        <p:nvSpPr>
          <p:cNvPr id="3" name="Объект 2"/>
          <p:cNvSpPr>
            <a:spLocks noGrp="1"/>
          </p:cNvSpPr>
          <p:nvPr>
            <p:ph idx="1"/>
          </p:nvPr>
        </p:nvSpPr>
        <p:spPr/>
        <p:txBody>
          <a:bodyPr>
            <a:normAutofit fontScale="92500"/>
          </a:bodyPr>
          <a:lstStyle/>
          <a:p>
            <a:r>
              <a:rPr lang="en-US" dirty="0" smtClean="0"/>
              <a:t>1</a:t>
            </a:r>
            <a:r>
              <a:rPr lang="en-US" dirty="0"/>
              <a:t>. Do all the so-called ‘native-speakers of a language know the same things about it, and can they all do the same things with it? How much does their knowledge about language and their performance with it depend on their social background, education and level of </a:t>
            </a:r>
            <a:r>
              <a:rPr lang="en-US" dirty="0" smtClean="0"/>
              <a:t>literacy?</a:t>
            </a:r>
          </a:p>
          <a:p>
            <a:r>
              <a:rPr lang="en-US" dirty="0" smtClean="0"/>
              <a:t> </a:t>
            </a:r>
            <a:r>
              <a:rPr lang="en-US" dirty="0"/>
              <a:t>2. What types of knowledge, communicative competence(s), and what kind of skills do L1 users of a language have?</a:t>
            </a:r>
            <a:endParaRPr lang="ru-RU" dirty="0"/>
          </a:p>
        </p:txBody>
      </p:sp>
      <p:sp>
        <p:nvSpPr>
          <p:cNvPr id="4" name="Номер слайда 3"/>
          <p:cNvSpPr>
            <a:spLocks noGrp="1"/>
          </p:cNvSpPr>
          <p:nvPr>
            <p:ph type="sldNum" sz="quarter" idx="12"/>
          </p:nvPr>
        </p:nvSpPr>
        <p:spPr/>
        <p:txBody>
          <a:bodyPr/>
          <a:lstStyle/>
          <a:p>
            <a:fld id="{ED591115-F017-49E1-99E3-4AD266876CD8}" type="slidenum">
              <a:rPr lang="ru-RU" smtClean="0"/>
              <a:t>27</a:t>
            </a:fld>
            <a:endParaRPr lang="ru-RU"/>
          </a:p>
        </p:txBody>
      </p:sp>
    </p:spTree>
    <p:extLst>
      <p:ext uri="{BB962C8B-B14F-4D97-AF65-F5344CB8AC3E}">
        <p14:creationId xmlns:p14="http://schemas.microsoft.com/office/powerpoint/2010/main" val="25569599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Task </a:t>
            </a:r>
            <a:r>
              <a:rPr lang="en-US" dirty="0" smtClean="0"/>
              <a:t>2: </a:t>
            </a:r>
            <a:r>
              <a:rPr lang="en-US" dirty="0"/>
              <a:t>P</a:t>
            </a:r>
            <a:r>
              <a:rPr lang="en-US" dirty="0" smtClean="0"/>
              <a:t>rovide </a:t>
            </a:r>
            <a:r>
              <a:rPr lang="en-US" dirty="0"/>
              <a:t>informed responses to the following questions:</a:t>
            </a:r>
            <a:endParaRPr lang="ru-RU" dirty="0"/>
          </a:p>
        </p:txBody>
      </p:sp>
      <p:sp>
        <p:nvSpPr>
          <p:cNvPr id="3" name="Объект 2"/>
          <p:cNvSpPr>
            <a:spLocks noGrp="1"/>
          </p:cNvSpPr>
          <p:nvPr>
            <p:ph idx="1"/>
          </p:nvPr>
        </p:nvSpPr>
        <p:spPr/>
        <p:txBody>
          <a:bodyPr/>
          <a:lstStyle/>
          <a:p>
            <a:r>
              <a:rPr lang="en-US" dirty="0" smtClean="0"/>
              <a:t>1. What </a:t>
            </a:r>
            <a:r>
              <a:rPr lang="en-US" dirty="0"/>
              <a:t>does </a:t>
            </a:r>
            <a:r>
              <a:rPr lang="en-US" dirty="0" smtClean="0"/>
              <a:t>‘</a:t>
            </a:r>
            <a:r>
              <a:rPr lang="en-US" dirty="0"/>
              <a:t>to know a language well’ and ‘to use it successfully</a:t>
            </a:r>
            <a:r>
              <a:rPr lang="en-US" dirty="0" smtClean="0"/>
              <a:t>’ mean? </a:t>
            </a:r>
          </a:p>
          <a:p>
            <a:r>
              <a:rPr lang="en-US" dirty="0" smtClean="0"/>
              <a:t>2. </a:t>
            </a:r>
            <a:r>
              <a:rPr lang="en-US" dirty="0"/>
              <a:t>What kinds of FL knowledge, competence or ability, and skill(s) must one have? </a:t>
            </a:r>
            <a:endParaRPr lang="en-US" dirty="0" smtClean="0"/>
          </a:p>
          <a:p>
            <a:r>
              <a:rPr lang="en-US" dirty="0"/>
              <a:t>3</a:t>
            </a:r>
            <a:r>
              <a:rPr lang="en-US" dirty="0" smtClean="0"/>
              <a:t> </a:t>
            </a:r>
            <a:r>
              <a:rPr lang="en-US" dirty="0"/>
              <a:t>What do we mean when we say that a person is a ‘competent user’ of the language?</a:t>
            </a:r>
            <a:endParaRPr lang="ru-RU" dirty="0"/>
          </a:p>
        </p:txBody>
      </p:sp>
      <p:sp>
        <p:nvSpPr>
          <p:cNvPr id="4" name="Номер слайда 3"/>
          <p:cNvSpPr>
            <a:spLocks noGrp="1"/>
          </p:cNvSpPr>
          <p:nvPr>
            <p:ph type="sldNum" sz="quarter" idx="12"/>
          </p:nvPr>
        </p:nvSpPr>
        <p:spPr/>
        <p:txBody>
          <a:bodyPr/>
          <a:lstStyle/>
          <a:p>
            <a:fld id="{ED591115-F017-49E1-99E3-4AD266876CD8}" type="slidenum">
              <a:rPr lang="ru-RU" smtClean="0"/>
              <a:t>28</a:t>
            </a:fld>
            <a:endParaRPr lang="ru-RU"/>
          </a:p>
        </p:txBody>
      </p:sp>
    </p:spTree>
    <p:extLst>
      <p:ext uri="{BB962C8B-B14F-4D97-AF65-F5344CB8AC3E}">
        <p14:creationId xmlns:p14="http://schemas.microsoft.com/office/powerpoint/2010/main" val="2980385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dirty="0" smtClean="0"/>
              <a:t>Our goal as language teachers</a:t>
            </a:r>
          </a:p>
        </p:txBody>
      </p:sp>
      <p:sp>
        <p:nvSpPr>
          <p:cNvPr id="4099" name="Content Placeholder 2"/>
          <p:cNvSpPr>
            <a:spLocks noGrp="1"/>
          </p:cNvSpPr>
          <p:nvPr>
            <p:ph idx="1"/>
          </p:nvPr>
        </p:nvSpPr>
        <p:spPr/>
        <p:txBody>
          <a:bodyPr/>
          <a:lstStyle/>
          <a:p>
            <a:pPr eaLnBrk="1" hangingPunct="1"/>
            <a:r>
              <a:rPr lang="en-GB" altLang="el-GR" dirty="0" smtClean="0"/>
              <a:t>To help students learn a second language in the classroom setting and become proficient in that language.</a:t>
            </a:r>
          </a:p>
          <a:p>
            <a:pPr lvl="1" eaLnBrk="1" hangingPunct="1"/>
            <a:r>
              <a:rPr lang="en-GB" altLang="el-GR" dirty="0" smtClean="0"/>
              <a:t>What does proficient mean?</a:t>
            </a:r>
          </a:p>
          <a:p>
            <a:pPr lvl="1" eaLnBrk="1" hangingPunct="1"/>
            <a:r>
              <a:rPr lang="en-GB" altLang="el-GR" dirty="0" smtClean="0"/>
              <a:t>How does one achieve </a:t>
            </a:r>
            <a:r>
              <a:rPr lang="en-GB" altLang="el-GR" dirty="0" smtClean="0"/>
              <a:t>proficiency?</a:t>
            </a:r>
            <a:endParaRPr lang="ru-RU" altLang="el-GR" dirty="0" smtClean="0"/>
          </a:p>
          <a:p>
            <a:pPr lvl="1" eaLnBrk="1" hangingPunct="1"/>
            <a:r>
              <a:rPr lang="en-GB" altLang="el-GR" dirty="0" smtClean="0"/>
              <a:t>What </a:t>
            </a:r>
            <a:r>
              <a:rPr lang="en-GB" altLang="el-GR" dirty="0" smtClean="0"/>
              <a:t>does “knowing” a language mean? What knowledge/skills does one need to have in order to be proficient in a language?</a:t>
            </a:r>
          </a:p>
        </p:txBody>
      </p:sp>
    </p:spTree>
    <p:extLst>
      <p:ext uri="{BB962C8B-B14F-4D97-AF65-F5344CB8AC3E}">
        <p14:creationId xmlns:p14="http://schemas.microsoft.com/office/powerpoint/2010/main" val="725618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buNone/>
            </a:pPr>
            <a:r>
              <a:rPr lang="en-US" b="1" dirty="0" smtClean="0"/>
              <a:t>Note down all kinds of knowledge someone needs to have in order to be proficient?</a:t>
            </a:r>
            <a:endParaRPr lang="ru-RU" b="1" dirty="0"/>
          </a:p>
        </p:txBody>
      </p:sp>
      <p:sp>
        <p:nvSpPr>
          <p:cNvPr id="4" name="Номер слайда 3"/>
          <p:cNvSpPr>
            <a:spLocks noGrp="1"/>
          </p:cNvSpPr>
          <p:nvPr>
            <p:ph type="sldNum" sz="quarter" idx="12"/>
          </p:nvPr>
        </p:nvSpPr>
        <p:spPr/>
        <p:txBody>
          <a:bodyPr/>
          <a:lstStyle/>
          <a:p>
            <a:fld id="{ED591115-F017-49E1-99E3-4AD266876CD8}" type="slidenum">
              <a:rPr lang="ru-RU" smtClean="0"/>
              <a:t>4</a:t>
            </a:fld>
            <a:endParaRPr lang="ru-RU"/>
          </a:p>
        </p:txBody>
      </p:sp>
    </p:spTree>
    <p:extLst>
      <p:ext uri="{BB962C8B-B14F-4D97-AF65-F5344CB8AC3E}">
        <p14:creationId xmlns:p14="http://schemas.microsoft.com/office/powerpoint/2010/main" val="2416741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4156" y="1124744"/>
            <a:ext cx="8229600" cy="4958011"/>
          </a:xfrm>
        </p:spPr>
        <p:txBody>
          <a:bodyPr>
            <a:normAutofit fontScale="55000" lnSpcReduction="20000"/>
          </a:bodyPr>
          <a:lstStyle/>
          <a:p>
            <a:pPr marL="514350" indent="-514350">
              <a:buAutoNum type="alphaLcParenBoth"/>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know a language actually means to have native-like communicative competence (and literacy)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(b) Knowledge of language entails knowing, on the one hand, how it works as a structural system (i.e., knowing rules of language usage) and, on the other how it is used in different social situations or communicative events (i.e., knowing rules of use</a:t>
            </a:r>
            <a:r>
              <a:rPr lang="en-US" dirty="0" smtClean="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(c) Knowledge of language means having </a:t>
            </a:r>
            <a:r>
              <a:rPr lang="en-US" dirty="0" err="1">
                <a:latin typeface="Times New Roman" panose="02020603050405020304" pitchFamily="18" charset="0"/>
                <a:cs typeface="Times New Roman" panose="02020603050405020304" pitchFamily="18" charset="0"/>
              </a:rPr>
              <a:t>internalised</a:t>
            </a:r>
            <a:r>
              <a:rPr lang="en-US" dirty="0">
                <a:latin typeface="Times New Roman" panose="02020603050405020304" pitchFamily="18" charset="0"/>
                <a:cs typeface="Times New Roman" panose="02020603050405020304" pitchFamily="18" charset="0"/>
              </a:rPr>
              <a:t> rules of usage and use and being able to put them into practice to understand and produce sentences, paragraphs or larger texts (oral and written).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(d) Some FL applied linguists believe that knowledge regarding language use entails sociolinguistic knowledge as well as knowledge of communicative strategies.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(e) To know a language also means to know about the culture and society in which it is used</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88315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ltLang="el-GR" dirty="0" smtClean="0"/>
              <a:t>What proficiency is not…</a:t>
            </a:r>
          </a:p>
        </p:txBody>
      </p:sp>
      <p:sp>
        <p:nvSpPr>
          <p:cNvPr id="5123" name="Content Placeholder 2"/>
          <p:cNvSpPr>
            <a:spLocks noGrp="1"/>
          </p:cNvSpPr>
          <p:nvPr>
            <p:ph idx="1"/>
          </p:nvPr>
        </p:nvSpPr>
        <p:spPr/>
        <p:txBody>
          <a:bodyPr/>
          <a:lstStyle/>
          <a:p>
            <a:pPr eaLnBrk="1" hangingPunct="1"/>
            <a:r>
              <a:rPr lang="en-GB" altLang="el-GR" dirty="0" smtClean="0"/>
              <a:t>What proficiency is NOT:</a:t>
            </a:r>
          </a:p>
          <a:p>
            <a:pPr lvl="1" eaLnBrk="1" hangingPunct="1"/>
            <a:r>
              <a:rPr lang="en-GB" altLang="el-GR" dirty="0" smtClean="0"/>
              <a:t>It is not a theory of language acquisition.</a:t>
            </a:r>
          </a:p>
          <a:p>
            <a:pPr lvl="1" eaLnBrk="1" hangingPunct="1"/>
            <a:r>
              <a:rPr lang="en-GB" altLang="el-GR" dirty="0" smtClean="0"/>
              <a:t>It is not a method of language instruction.</a:t>
            </a:r>
          </a:p>
          <a:p>
            <a:pPr lvl="1" eaLnBrk="1" hangingPunct="1"/>
            <a:r>
              <a:rPr lang="en-GB" altLang="el-GR" dirty="0" smtClean="0"/>
              <a:t>It is not a syllabus or an outline to inform our curricula.</a:t>
            </a:r>
          </a:p>
          <a:p>
            <a:pPr lvl="1" eaLnBrk="1" hangingPunct="1"/>
            <a:r>
              <a:rPr lang="en-GB" altLang="el-GR" dirty="0" smtClean="0"/>
              <a:t>It is not a preoccupation with grammar or accuracy. </a:t>
            </a:r>
          </a:p>
          <a:p>
            <a:pPr eaLnBrk="1" hangingPunct="1"/>
            <a:r>
              <a:rPr lang="en-GB" altLang="el-GR" dirty="0" smtClean="0"/>
              <a:t>So, what is it?</a:t>
            </a:r>
          </a:p>
        </p:txBody>
      </p:sp>
    </p:spTree>
    <p:extLst>
      <p:ext uri="{BB962C8B-B14F-4D97-AF65-F5344CB8AC3E}">
        <p14:creationId xmlns:p14="http://schemas.microsoft.com/office/powerpoint/2010/main" val="4180944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Competence and performance: Historical developments</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altLang="el-GR" dirty="0" smtClean="0"/>
              <a:t>Chomsky (1965) was the first to distinguish between a speaker’s competence and his/her performance</a:t>
            </a:r>
            <a:r>
              <a:rPr lang="en-GB" altLang="el-GR" b="1" dirty="0" smtClean="0"/>
              <a:t>:</a:t>
            </a:r>
          </a:p>
          <a:p>
            <a:pPr marL="263525" indent="-263525"/>
            <a:r>
              <a:rPr lang="en-GB" altLang="el-GR" b="1" dirty="0" smtClean="0"/>
              <a:t>Competence</a:t>
            </a:r>
            <a:r>
              <a:rPr lang="en-GB" altLang="el-GR" dirty="0" smtClean="0"/>
              <a:t> is what you </a:t>
            </a:r>
            <a:r>
              <a:rPr lang="en-GB" altLang="el-GR" b="1" dirty="0" smtClean="0"/>
              <a:t>know</a:t>
            </a:r>
            <a:r>
              <a:rPr lang="en-GB" altLang="el-GR" dirty="0" smtClean="0"/>
              <a:t>. </a:t>
            </a:r>
          </a:p>
          <a:p>
            <a:pPr marL="263525" indent="-263525"/>
            <a:r>
              <a:rPr lang="en-GB" altLang="el-GR" b="1" dirty="0" smtClean="0"/>
              <a:t>Performance</a:t>
            </a:r>
            <a:r>
              <a:rPr lang="en-GB" altLang="el-GR" dirty="0" smtClean="0"/>
              <a:t> is what you </a:t>
            </a:r>
            <a:r>
              <a:rPr lang="en-GB" altLang="el-GR" b="1" dirty="0" smtClean="0"/>
              <a:t>do</a:t>
            </a:r>
            <a:r>
              <a:rPr lang="en-GB" altLang="el-GR" dirty="0" smtClean="0"/>
              <a:t>.</a:t>
            </a:r>
            <a:endParaRPr lang="en-GB" altLang="el-GR" dirty="0"/>
          </a:p>
        </p:txBody>
      </p:sp>
      <p:pic>
        <p:nvPicPr>
          <p:cNvPr id="2050" name="Picture 2" descr="Photo of Noam Chomsky."/>
          <p:cNvPicPr>
            <a:picLocks noGrp="1" noChangeAspect="1" noChangeArrowheads="1"/>
          </p:cNvPicPr>
          <p:nvPr>
            <p:ph sz="half" idx="2"/>
          </p:nvPr>
        </p:nvPicPr>
        <p:blipFill>
          <a:blip r:embed="rId4" cstate="print"/>
          <a:stretch>
            <a:fillRect/>
          </a:stretch>
        </p:blipFill>
        <p:spPr bwMode="auto">
          <a:xfrm>
            <a:off x="4973210" y="1600200"/>
            <a:ext cx="3388579" cy="4525963"/>
          </a:xfrm>
          <a:prstGeom prst="rect">
            <a:avLst/>
          </a:prstGeom>
          <a:noFill/>
        </p:spPr>
      </p:pic>
      <p:sp>
        <p:nvSpPr>
          <p:cNvPr id="5" name="TextBox 4"/>
          <p:cNvSpPr txBox="1"/>
          <p:nvPr/>
        </p:nvSpPr>
        <p:spPr>
          <a:xfrm>
            <a:off x="8401407" y="5733256"/>
            <a:ext cx="638334" cy="432048"/>
          </a:xfrm>
          <a:prstGeom prst="rect">
            <a:avLst/>
          </a:prstGeom>
        </p:spPr>
        <p:txBody>
          <a:bodyPr vert="horz" wrap="square" lIns="91440" tIns="45720" rIns="91440" bIns="45720" rtlCol="0" anchor="ctr">
            <a:noAutofit/>
          </a:bodyPr>
          <a:lstStyle/>
          <a:p>
            <a:r>
              <a:rPr lang="en-GB" b="1" dirty="0" smtClean="0"/>
              <a:t>[1]</a:t>
            </a:r>
          </a:p>
        </p:txBody>
      </p:sp>
    </p:spTree>
    <p:custDataLst>
      <p:tags r:id="rId1"/>
    </p:custDataLst>
    <p:extLst>
      <p:ext uri="{BB962C8B-B14F-4D97-AF65-F5344CB8AC3E}">
        <p14:creationId xmlns:p14="http://schemas.microsoft.com/office/powerpoint/2010/main" val="47652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Competence</a:t>
            </a:r>
            <a:endParaRPr lang="en-GB" dirty="0"/>
          </a:p>
        </p:txBody>
      </p:sp>
      <p:sp>
        <p:nvSpPr>
          <p:cNvPr id="3" name="Θέση περιεχομένου 2"/>
          <p:cNvSpPr>
            <a:spLocks noGrp="1"/>
          </p:cNvSpPr>
          <p:nvPr>
            <p:ph idx="1"/>
          </p:nvPr>
        </p:nvSpPr>
        <p:spPr/>
        <p:txBody>
          <a:bodyPr>
            <a:normAutofit/>
          </a:bodyPr>
          <a:lstStyle/>
          <a:p>
            <a:r>
              <a:rPr lang="en-GB" altLang="el-GR" b="1" dirty="0" smtClean="0"/>
              <a:t>Competence</a:t>
            </a:r>
            <a:r>
              <a:rPr lang="en-GB" altLang="el-GR" dirty="0" smtClean="0"/>
              <a:t> </a:t>
            </a:r>
            <a:r>
              <a:rPr lang="en-GB" altLang="el-GR" dirty="0"/>
              <a:t>refers to the implicit knowledge a native speaker has of linguistics rules (usage)of his language.</a:t>
            </a:r>
          </a:p>
          <a:p>
            <a:r>
              <a:rPr lang="en-GB" altLang="el-GR" dirty="0"/>
              <a:t>This knowledge has been internalised in childhood.</a:t>
            </a:r>
          </a:p>
          <a:p>
            <a:r>
              <a:rPr lang="en-GB" altLang="el-GR" dirty="0"/>
              <a:t>This knowledge enables a native speaker to produce and understand grammatically correct sentences</a:t>
            </a:r>
          </a:p>
        </p:txBody>
      </p:sp>
    </p:spTree>
    <p:extLst>
      <p:ext uri="{BB962C8B-B14F-4D97-AF65-F5344CB8AC3E}">
        <p14:creationId xmlns:p14="http://schemas.microsoft.com/office/powerpoint/2010/main" val="2819607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Performance</a:t>
            </a:r>
            <a:endParaRPr lang="en-GB" dirty="0"/>
          </a:p>
        </p:txBody>
      </p:sp>
      <p:sp>
        <p:nvSpPr>
          <p:cNvPr id="3" name="Θέση περιεχομένου 2"/>
          <p:cNvSpPr>
            <a:spLocks noGrp="1"/>
          </p:cNvSpPr>
          <p:nvPr>
            <p:ph idx="1"/>
          </p:nvPr>
        </p:nvSpPr>
        <p:spPr/>
        <p:txBody>
          <a:bodyPr/>
          <a:lstStyle/>
          <a:p>
            <a:r>
              <a:rPr lang="en-GB" altLang="el-GR" b="1" dirty="0" smtClean="0"/>
              <a:t>Performance</a:t>
            </a:r>
            <a:r>
              <a:rPr lang="en-GB" altLang="el-GR" dirty="0" smtClean="0"/>
              <a:t> refers to the actual use of the language.</a:t>
            </a:r>
          </a:p>
          <a:p>
            <a:r>
              <a:rPr lang="en-GB" altLang="el-GR" dirty="0" smtClean="0"/>
              <a:t>Performance is contaminated and impure (influenced by memory limitations, distractions, errors, false starts, etc.) and does not reflect a speaker’s underlying competence.</a:t>
            </a:r>
            <a:endParaRPr lang="en-GB" altLang="el-GR" dirty="0"/>
          </a:p>
        </p:txBody>
      </p:sp>
    </p:spTree>
    <p:extLst>
      <p:ext uri="{BB962C8B-B14F-4D97-AF65-F5344CB8AC3E}">
        <p14:creationId xmlns:p14="http://schemas.microsoft.com/office/powerpoint/2010/main" val="352967165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18:3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2050,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11267,10243,1027,5,"/>
</p:tagLst>
</file>

<file path=ppt/tags/tag5.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6.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A8495F3-A213-4449-95DB-BBCC53E05AB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5924</TotalTime>
  <Words>1582</Words>
  <Application>Microsoft Office PowerPoint</Application>
  <PresentationFormat>Экран (4:3)</PresentationFormat>
  <Paragraphs>154</Paragraphs>
  <Slides>28</Slides>
  <Notes>23</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Презентация PowerPoint</vt:lpstr>
      <vt:lpstr>Questions/issues addressed in this lecture</vt:lpstr>
      <vt:lpstr>Our goal as language teachers</vt:lpstr>
      <vt:lpstr>Презентация PowerPoint</vt:lpstr>
      <vt:lpstr>Презентация PowerPoint</vt:lpstr>
      <vt:lpstr>What proficiency is not…</vt:lpstr>
      <vt:lpstr>Competence and performance: Historical developments</vt:lpstr>
      <vt:lpstr>Competence</vt:lpstr>
      <vt:lpstr>Performance</vt:lpstr>
      <vt:lpstr>Communicative competence (1/2)</vt:lpstr>
      <vt:lpstr>Communicative competence (2/2) </vt:lpstr>
      <vt:lpstr>Hymes and Communicative Competence</vt:lpstr>
      <vt:lpstr>Communicative competence language teaching (1/2)</vt:lpstr>
      <vt:lpstr>Communicative competence language teaching (2/2)</vt:lpstr>
      <vt:lpstr>Components of communicative competence (1/2)</vt:lpstr>
      <vt:lpstr>Components of communicative competence (2/2)</vt:lpstr>
      <vt:lpstr>Fluency vs. Accuracy</vt:lpstr>
      <vt:lpstr>Bachman’s Model:  Pragmatic Competence</vt:lpstr>
      <vt:lpstr>Declarative and Procedural Knowledge (1/2)</vt:lpstr>
      <vt:lpstr>Declarative and Procedural Knowledge (2/2)</vt:lpstr>
      <vt:lpstr>Competence and performance</vt:lpstr>
      <vt:lpstr>Starting points in course design (1/4)</vt:lpstr>
      <vt:lpstr>Starting points in course design (2/4)</vt:lpstr>
      <vt:lpstr>Starting points in course design (3/4)</vt:lpstr>
      <vt:lpstr>Starting points in course design (4/4)</vt:lpstr>
      <vt:lpstr>References</vt:lpstr>
      <vt:lpstr>Task 1: Discuss the following questions:</vt:lpstr>
      <vt:lpstr>Task 2: Provide informed responses to the following questions:</vt:lpstr>
    </vt:vector>
  </TitlesOfParts>
  <Manager>Faculty of English Langugae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Language Knowledge and Course Planning</dc:title>
  <dc:subject>Applied Linguistics to Foreign Language Teaching and Learning</dc:subject>
  <dc:creator>Evdokia Karavas</dc:creator>
  <cp:keywords>competence, performance, communicative competence, declarative knowledge, procedural knowledge, starting points for language course design</cp:keywords>
  <dc:description>Starting with a discussion of the terms competence and performance as defined by Chomsky, the presentation focuses on communicative competence and models of Co-Co developed within the area of applied linguistics. The distinction between declarative and procedural knowledge is also discussed and how different conceptions of foreign language knowledge impact on language course design.</dc:description>
  <cp:lastModifiedBy>User</cp:lastModifiedBy>
  <cp:revision>253</cp:revision>
  <dcterms:created xsi:type="dcterms:W3CDTF">2012-09-06T09:03:05Z</dcterms:created>
  <dcterms:modified xsi:type="dcterms:W3CDTF">2022-09-19T10:56:02Z</dcterms:modified>
  <cp:category>Foreign Language Teaching and Learning</cp:category>
</cp:coreProperties>
</file>